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Red Hat Display" charset="1" panose="02010503040201060303"/>
      <p:regular r:id="rId18"/>
    </p:embeddedFont>
    <p:embeddedFont>
      <p:font typeface="Red Hat Display Bold" charset="1" panose="02010803040201060303"/>
      <p:regular r:id="rId19"/>
    </p:embeddedFont>
    <p:embeddedFont>
      <p:font typeface="Martel Sans Bold" charset="1" panose="00000800000000000000"/>
      <p:regular r:id="rId20"/>
    </p:embeddedFont>
    <p:embeddedFont>
      <p:font typeface="Arimo Bold" charset="1" panose="020B0704020202020204"/>
      <p:regular r:id="rId21"/>
    </p:embeddedFont>
    <p:embeddedFont>
      <p:font typeface="Martel Sans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768806"/>
            <a:ext cx="18288000" cy="3177633"/>
            <a:chOff x="0" y="0"/>
            <a:chExt cx="4816593" cy="8369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36908"/>
            </a:xfrm>
            <a:custGeom>
              <a:avLst/>
              <a:gdLst/>
              <a:ahLst/>
              <a:cxnLst/>
              <a:rect r="r" b="b" t="t" l="l"/>
              <a:pathLst>
                <a:path h="8369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36908"/>
                  </a:lnTo>
                  <a:lnTo>
                    <a:pt x="0" y="836908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875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200663" y="4268178"/>
            <a:ext cx="12314511" cy="1242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9"/>
              </a:lnSpc>
            </a:pPr>
            <a:r>
              <a:rPr lang="en-US" sz="39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Secure, Smart and Legally Compliment Real Estate Transcation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32678" y="6027297"/>
            <a:ext cx="5761525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222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WINTECH </a:t>
            </a:r>
          </a:p>
          <a:p>
            <a:pPr algn="ctr">
              <a:lnSpc>
                <a:spcPts val="3499"/>
              </a:lnSpc>
            </a:pPr>
            <a:r>
              <a:rPr lang="en-US" sz="2499" spc="22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MUSKAN SAHANI</a:t>
            </a:r>
          </a:p>
          <a:p>
            <a:pPr algn="ctr">
              <a:lnSpc>
                <a:spcPts val="3499"/>
              </a:lnSpc>
            </a:pPr>
            <a:r>
              <a:rPr lang="en-US" sz="2499" spc="22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HANSIKA KANSAL</a:t>
            </a:r>
          </a:p>
          <a:p>
            <a:pPr algn="ctr">
              <a:lnSpc>
                <a:spcPts val="3499"/>
              </a:lnSpc>
            </a:pPr>
            <a:r>
              <a:rPr lang="en-US" sz="2499" spc="22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VAIDEHI KATIYAR</a:t>
            </a:r>
          </a:p>
          <a:p>
            <a:pPr algn="ctr">
              <a:lnSpc>
                <a:spcPts val="3499"/>
              </a:lnSpc>
            </a:pPr>
            <a:r>
              <a:rPr lang="en-US" sz="2499" spc="22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SHREYA SINGH</a:t>
            </a:r>
          </a:p>
          <a:p>
            <a:pPr algn="ctr">
              <a:lnSpc>
                <a:spcPts val="3499"/>
              </a:lnSpc>
            </a:pPr>
            <a:r>
              <a:rPr lang="en-US" sz="2499" spc="22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ADARSH RAJ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2462" y="990600"/>
            <a:ext cx="15841956" cy="284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3"/>
              </a:lnSpc>
            </a:pPr>
            <a:r>
              <a:rPr lang="en-US" b="true" sz="5977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AI-POWERED REAL ESTATE MARKETPLACE &amp; PROPERTY MANAGEMENT 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213A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609" y="2247655"/>
            <a:ext cx="14090191" cy="6382964"/>
            <a:chOff x="0" y="0"/>
            <a:chExt cx="3710997" cy="1681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10997" cy="1681110"/>
            </a:xfrm>
            <a:custGeom>
              <a:avLst/>
              <a:gdLst/>
              <a:ahLst/>
              <a:cxnLst/>
              <a:rect r="r" b="b" t="t" l="l"/>
              <a:pathLst>
                <a:path h="1681110" w="3710997">
                  <a:moveTo>
                    <a:pt x="0" y="0"/>
                  </a:moveTo>
                  <a:lnTo>
                    <a:pt x="3710997" y="0"/>
                  </a:lnTo>
                  <a:lnTo>
                    <a:pt x="3710997" y="1681110"/>
                  </a:lnTo>
                  <a:lnTo>
                    <a:pt x="0" y="16811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710997" cy="1719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720739" y="1302071"/>
            <a:ext cx="10846523" cy="1859416"/>
            <a:chOff x="0" y="0"/>
            <a:chExt cx="2370652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70652" cy="406400"/>
            </a:xfrm>
            <a:custGeom>
              <a:avLst/>
              <a:gdLst/>
              <a:ahLst/>
              <a:cxnLst/>
              <a:rect r="r" b="b" t="t" l="l"/>
              <a:pathLst>
                <a:path h="406400" w="2370652">
                  <a:moveTo>
                    <a:pt x="2167452" y="0"/>
                  </a:moveTo>
                  <a:cubicBezTo>
                    <a:pt x="2279676" y="0"/>
                    <a:pt x="2370652" y="90976"/>
                    <a:pt x="2370652" y="203200"/>
                  </a:cubicBezTo>
                  <a:cubicBezTo>
                    <a:pt x="2370652" y="315424"/>
                    <a:pt x="2279676" y="406400"/>
                    <a:pt x="21674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370652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18288000" cy="873669"/>
            <a:chOff x="0" y="0"/>
            <a:chExt cx="4816593" cy="2301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230102"/>
            </a:xfrm>
            <a:custGeom>
              <a:avLst/>
              <a:gdLst/>
              <a:ahLst/>
              <a:cxnLst/>
              <a:rect r="r" b="b" t="t" l="l"/>
              <a:pathLst>
                <a:path h="23010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0102"/>
                  </a:lnTo>
                  <a:lnTo>
                    <a:pt x="0" y="2301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816593" cy="268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856" y="9413331"/>
            <a:ext cx="18288000" cy="873669"/>
            <a:chOff x="0" y="0"/>
            <a:chExt cx="4816593" cy="23010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16592" cy="230102"/>
            </a:xfrm>
            <a:custGeom>
              <a:avLst/>
              <a:gdLst/>
              <a:ahLst/>
              <a:cxnLst/>
              <a:rect r="r" b="b" t="t" l="l"/>
              <a:pathLst>
                <a:path h="23010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0102"/>
                  </a:lnTo>
                  <a:lnTo>
                    <a:pt x="0" y="2301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16593" cy="268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319509" y="3294603"/>
            <a:ext cx="13074391" cy="5091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23"/>
              </a:lnSpc>
            </a:pPr>
            <a:r>
              <a:rPr lang="en-US" sz="36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Global Real Estate Market Size (2024):$9.6 trillion. (Statista) </a:t>
            </a:r>
          </a:p>
          <a:p>
            <a:pPr algn="just">
              <a:lnSpc>
                <a:spcPts val="5823"/>
              </a:lnSpc>
            </a:pPr>
            <a:r>
              <a:rPr lang="en-US" sz="36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-Online Real Estate Market CAGR (2024-2030): 13.1% Growth (Market Research Future) </a:t>
            </a:r>
          </a:p>
          <a:p>
            <a:pPr algn="just">
              <a:lnSpc>
                <a:spcPts val="5823"/>
              </a:lnSpc>
            </a:pPr>
            <a:r>
              <a:rPr lang="en-US" sz="36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-Property Fraud Cases:Over $1 billion lost yearly in fraudulent transactions. (FBI) </a:t>
            </a:r>
          </a:p>
          <a:p>
            <a:pPr algn="just">
              <a:lnSpc>
                <a:spcPts val="5823"/>
              </a:lnSpc>
            </a:pPr>
            <a:r>
              <a:rPr lang="en-US" sz="36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-Legal Disputes in Real Estate: 30% of all civil court cases involve real estate issues.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84910" y="1588010"/>
            <a:ext cx="8449265" cy="1185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08"/>
              </a:lnSpc>
            </a:pPr>
            <a:r>
              <a:rPr lang="en-US" b="true" sz="6934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Market Opportunity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213A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6770" y="4988473"/>
            <a:ext cx="3934488" cy="2491160"/>
            <a:chOff x="0" y="0"/>
            <a:chExt cx="1036244" cy="6561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6244" cy="656108"/>
            </a:xfrm>
            <a:custGeom>
              <a:avLst/>
              <a:gdLst/>
              <a:ahLst/>
              <a:cxnLst/>
              <a:rect r="r" b="b" t="t" l="l"/>
              <a:pathLst>
                <a:path h="656108" w="1036244">
                  <a:moveTo>
                    <a:pt x="0" y="0"/>
                  </a:moveTo>
                  <a:lnTo>
                    <a:pt x="1036244" y="0"/>
                  </a:lnTo>
                  <a:lnTo>
                    <a:pt x="1036244" y="656108"/>
                  </a:lnTo>
                  <a:lnTo>
                    <a:pt x="0" y="656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36244" cy="69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030494" y="4988473"/>
            <a:ext cx="3934488" cy="2491160"/>
            <a:chOff x="0" y="0"/>
            <a:chExt cx="1036244" cy="6561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36244" cy="656108"/>
            </a:xfrm>
            <a:custGeom>
              <a:avLst/>
              <a:gdLst/>
              <a:ahLst/>
              <a:cxnLst/>
              <a:rect r="r" b="b" t="t" l="l"/>
              <a:pathLst>
                <a:path h="656108" w="1036244">
                  <a:moveTo>
                    <a:pt x="0" y="0"/>
                  </a:moveTo>
                  <a:lnTo>
                    <a:pt x="1036244" y="0"/>
                  </a:lnTo>
                  <a:lnTo>
                    <a:pt x="1036244" y="656108"/>
                  </a:lnTo>
                  <a:lnTo>
                    <a:pt x="0" y="656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36244" cy="69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24493" y="4988473"/>
            <a:ext cx="3934488" cy="2491160"/>
            <a:chOff x="0" y="0"/>
            <a:chExt cx="1036244" cy="6561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36244" cy="656108"/>
            </a:xfrm>
            <a:custGeom>
              <a:avLst/>
              <a:gdLst/>
              <a:ahLst/>
              <a:cxnLst/>
              <a:rect r="r" b="b" t="t" l="l"/>
              <a:pathLst>
                <a:path h="656108" w="1036244">
                  <a:moveTo>
                    <a:pt x="0" y="0"/>
                  </a:moveTo>
                  <a:lnTo>
                    <a:pt x="1036244" y="0"/>
                  </a:lnTo>
                  <a:lnTo>
                    <a:pt x="1036244" y="656108"/>
                  </a:lnTo>
                  <a:lnTo>
                    <a:pt x="0" y="656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036244" cy="69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616743" y="4986577"/>
            <a:ext cx="3934488" cy="2491160"/>
            <a:chOff x="0" y="0"/>
            <a:chExt cx="1036244" cy="65610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36244" cy="656108"/>
            </a:xfrm>
            <a:custGeom>
              <a:avLst/>
              <a:gdLst/>
              <a:ahLst/>
              <a:cxnLst/>
              <a:rect r="r" b="b" t="t" l="l"/>
              <a:pathLst>
                <a:path h="656108" w="1036244">
                  <a:moveTo>
                    <a:pt x="0" y="0"/>
                  </a:moveTo>
                  <a:lnTo>
                    <a:pt x="1036244" y="0"/>
                  </a:lnTo>
                  <a:lnTo>
                    <a:pt x="1036244" y="656108"/>
                  </a:lnTo>
                  <a:lnTo>
                    <a:pt x="0" y="656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036244" cy="69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33907" y="4430770"/>
            <a:ext cx="3540213" cy="1046091"/>
            <a:chOff x="0" y="0"/>
            <a:chExt cx="1990886" cy="58828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90886" cy="588283"/>
            </a:xfrm>
            <a:custGeom>
              <a:avLst/>
              <a:gdLst/>
              <a:ahLst/>
              <a:cxnLst/>
              <a:rect r="r" b="b" t="t" l="l"/>
              <a:pathLst>
                <a:path h="588283" w="1990886">
                  <a:moveTo>
                    <a:pt x="1787686" y="0"/>
                  </a:moveTo>
                  <a:cubicBezTo>
                    <a:pt x="1899910" y="0"/>
                    <a:pt x="1990886" y="131692"/>
                    <a:pt x="1990886" y="294142"/>
                  </a:cubicBezTo>
                  <a:cubicBezTo>
                    <a:pt x="1990886" y="456592"/>
                    <a:pt x="1899910" y="588283"/>
                    <a:pt x="1787686" y="588283"/>
                  </a:cubicBezTo>
                  <a:lnTo>
                    <a:pt x="203200" y="588283"/>
                  </a:lnTo>
                  <a:cubicBezTo>
                    <a:pt x="90976" y="588283"/>
                    <a:pt x="0" y="456592"/>
                    <a:pt x="0" y="294142"/>
                  </a:cubicBezTo>
                  <a:cubicBezTo>
                    <a:pt x="0" y="1316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990886" cy="626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227631" y="4430770"/>
            <a:ext cx="3540213" cy="1046091"/>
            <a:chOff x="0" y="0"/>
            <a:chExt cx="1990886" cy="58828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990886" cy="588283"/>
            </a:xfrm>
            <a:custGeom>
              <a:avLst/>
              <a:gdLst/>
              <a:ahLst/>
              <a:cxnLst/>
              <a:rect r="r" b="b" t="t" l="l"/>
              <a:pathLst>
                <a:path h="588283" w="1990886">
                  <a:moveTo>
                    <a:pt x="1787686" y="0"/>
                  </a:moveTo>
                  <a:cubicBezTo>
                    <a:pt x="1899910" y="0"/>
                    <a:pt x="1990886" y="131692"/>
                    <a:pt x="1990886" y="294142"/>
                  </a:cubicBezTo>
                  <a:cubicBezTo>
                    <a:pt x="1990886" y="456592"/>
                    <a:pt x="1899910" y="588283"/>
                    <a:pt x="1787686" y="588283"/>
                  </a:cubicBezTo>
                  <a:lnTo>
                    <a:pt x="203200" y="588283"/>
                  </a:lnTo>
                  <a:cubicBezTo>
                    <a:pt x="90976" y="588283"/>
                    <a:pt x="0" y="456592"/>
                    <a:pt x="0" y="294142"/>
                  </a:cubicBezTo>
                  <a:cubicBezTo>
                    <a:pt x="0" y="1316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990886" cy="626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521630" y="4430770"/>
            <a:ext cx="3540213" cy="1046091"/>
            <a:chOff x="0" y="0"/>
            <a:chExt cx="1990886" cy="58828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90886" cy="588283"/>
            </a:xfrm>
            <a:custGeom>
              <a:avLst/>
              <a:gdLst/>
              <a:ahLst/>
              <a:cxnLst/>
              <a:rect r="r" b="b" t="t" l="l"/>
              <a:pathLst>
                <a:path h="588283" w="1990886">
                  <a:moveTo>
                    <a:pt x="1787686" y="0"/>
                  </a:moveTo>
                  <a:cubicBezTo>
                    <a:pt x="1899910" y="0"/>
                    <a:pt x="1990886" y="131692"/>
                    <a:pt x="1990886" y="294142"/>
                  </a:cubicBezTo>
                  <a:cubicBezTo>
                    <a:pt x="1990886" y="456592"/>
                    <a:pt x="1899910" y="588283"/>
                    <a:pt x="1787686" y="588283"/>
                  </a:cubicBezTo>
                  <a:lnTo>
                    <a:pt x="203200" y="588283"/>
                  </a:lnTo>
                  <a:cubicBezTo>
                    <a:pt x="90976" y="588283"/>
                    <a:pt x="0" y="456592"/>
                    <a:pt x="0" y="294142"/>
                  </a:cubicBezTo>
                  <a:cubicBezTo>
                    <a:pt x="0" y="1316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990886" cy="626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813880" y="4428026"/>
            <a:ext cx="3540213" cy="1046091"/>
            <a:chOff x="0" y="0"/>
            <a:chExt cx="1990886" cy="58828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990886" cy="588283"/>
            </a:xfrm>
            <a:custGeom>
              <a:avLst/>
              <a:gdLst/>
              <a:ahLst/>
              <a:cxnLst/>
              <a:rect r="r" b="b" t="t" l="l"/>
              <a:pathLst>
                <a:path h="588283" w="1990886">
                  <a:moveTo>
                    <a:pt x="1787686" y="0"/>
                  </a:moveTo>
                  <a:cubicBezTo>
                    <a:pt x="1899910" y="0"/>
                    <a:pt x="1990886" y="131692"/>
                    <a:pt x="1990886" y="294142"/>
                  </a:cubicBezTo>
                  <a:cubicBezTo>
                    <a:pt x="1990886" y="456592"/>
                    <a:pt x="1899910" y="588283"/>
                    <a:pt x="1787686" y="588283"/>
                  </a:cubicBezTo>
                  <a:lnTo>
                    <a:pt x="203200" y="588283"/>
                  </a:lnTo>
                  <a:cubicBezTo>
                    <a:pt x="90976" y="588283"/>
                    <a:pt x="0" y="456592"/>
                    <a:pt x="0" y="294142"/>
                  </a:cubicBezTo>
                  <a:cubicBezTo>
                    <a:pt x="0" y="13169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990886" cy="626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0" y="0"/>
            <a:ext cx="18288000" cy="873669"/>
            <a:chOff x="0" y="0"/>
            <a:chExt cx="4816593" cy="2301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816592" cy="230102"/>
            </a:xfrm>
            <a:custGeom>
              <a:avLst/>
              <a:gdLst/>
              <a:ahLst/>
              <a:cxnLst/>
              <a:rect r="r" b="b" t="t" l="l"/>
              <a:pathLst>
                <a:path h="23010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0102"/>
                  </a:lnTo>
                  <a:lnTo>
                    <a:pt x="0" y="2301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816593" cy="268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856" y="9413331"/>
            <a:ext cx="18288000" cy="873669"/>
            <a:chOff x="0" y="0"/>
            <a:chExt cx="4816593" cy="23010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816592" cy="230102"/>
            </a:xfrm>
            <a:custGeom>
              <a:avLst/>
              <a:gdLst/>
              <a:ahLst/>
              <a:cxnLst/>
              <a:rect r="r" b="b" t="t" l="l"/>
              <a:pathLst>
                <a:path h="23010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30102"/>
                  </a:lnTo>
                  <a:lnTo>
                    <a:pt x="0" y="2301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4816593" cy="268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007405" y="2426477"/>
            <a:ext cx="14300902" cy="9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b="true" sz="58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FUTURE ROADMAP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51237" y="5616381"/>
            <a:ext cx="3305552" cy="150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8"/>
              </a:lnSpc>
            </a:pPr>
            <a:r>
              <a:rPr lang="en-US" sz="255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MVP Launch with AI-powered contracts &amp; property management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62991" y="4676521"/>
            <a:ext cx="2667377" cy="497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Phase 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272835" y="4711178"/>
            <a:ext cx="2667377" cy="497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Phase 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965107" y="4711178"/>
            <a:ext cx="2667377" cy="497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Phase 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840019" y="4676521"/>
            <a:ext cx="2667377" cy="497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Phase 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953748" y="5616381"/>
            <a:ext cx="3305552" cy="150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8"/>
              </a:lnSpc>
            </a:pPr>
            <a:r>
              <a:rPr lang="en-US" sz="255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Expansion into global markets with localized AI 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638960" y="5616381"/>
            <a:ext cx="3305552" cy="150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8"/>
              </a:lnSpc>
            </a:pPr>
            <a:r>
              <a:rPr lang="en-US" sz="255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Blockchain for Smart Contracts &amp; Secure Transactions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344962" y="5616381"/>
            <a:ext cx="3305552" cy="150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8"/>
              </a:lnSpc>
            </a:pPr>
            <a:r>
              <a:rPr lang="en-US" sz="255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Advanced AI chatbot &amp; legal compliance automation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956"/>
            <a:ext cx="18288000" cy="6752311"/>
            <a:chOff x="0" y="0"/>
            <a:chExt cx="2833290" cy="1046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1046110"/>
            </a:xfrm>
            <a:custGeom>
              <a:avLst/>
              <a:gdLst/>
              <a:ahLst/>
              <a:cxnLst/>
              <a:rect r="r" b="b" t="t" l="l"/>
              <a:pathLst>
                <a:path h="104611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1046110"/>
                  </a:lnTo>
                  <a:lnTo>
                    <a:pt x="0" y="1046110"/>
                  </a:lnTo>
                  <a:close/>
                </a:path>
              </a:pathLst>
            </a:custGeom>
            <a:blipFill>
              <a:blip r:embed="rId2">
                <a:alphaModFix amt="77000"/>
              </a:blip>
              <a:stretch>
                <a:fillRect l="0" t="-40088" r="0" b="-400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335490" y="3658046"/>
            <a:ext cx="5709124" cy="4488234"/>
            <a:chOff x="0" y="0"/>
            <a:chExt cx="1503638" cy="118208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03638" cy="1182086"/>
            </a:xfrm>
            <a:custGeom>
              <a:avLst/>
              <a:gdLst/>
              <a:ahLst/>
              <a:cxnLst/>
              <a:rect r="r" b="b" t="t" l="l"/>
              <a:pathLst>
                <a:path h="1182086" w="1503638">
                  <a:moveTo>
                    <a:pt x="0" y="0"/>
                  </a:moveTo>
                  <a:lnTo>
                    <a:pt x="1503638" y="0"/>
                  </a:lnTo>
                  <a:lnTo>
                    <a:pt x="1503638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03638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183457" y="3740439"/>
            <a:ext cx="5709124" cy="4488234"/>
            <a:chOff x="0" y="0"/>
            <a:chExt cx="1503638" cy="118208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03638" cy="1182086"/>
            </a:xfrm>
            <a:custGeom>
              <a:avLst/>
              <a:gdLst/>
              <a:ahLst/>
              <a:cxnLst/>
              <a:rect r="r" b="b" t="t" l="l"/>
              <a:pathLst>
                <a:path h="1182086" w="1503638">
                  <a:moveTo>
                    <a:pt x="0" y="0"/>
                  </a:moveTo>
                  <a:lnTo>
                    <a:pt x="1503638" y="0"/>
                  </a:lnTo>
                  <a:lnTo>
                    <a:pt x="1503638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03638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381393" y="2849387"/>
            <a:ext cx="1617318" cy="161731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229360" y="2931780"/>
            <a:ext cx="1617318" cy="161731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3739429" y="1400356"/>
            <a:ext cx="12361230" cy="77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7"/>
              </a:lnSpc>
            </a:pPr>
            <a:r>
              <a:rPr lang="en-US" b="true" sz="4893">
                <a:solidFill>
                  <a:srgbClr val="3C3C3C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Impact &amp; Scalability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35490" y="4810641"/>
            <a:ext cx="5769053" cy="3024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2"/>
              </a:lnSpc>
            </a:pPr>
            <a:r>
              <a:rPr lang="en-US" b="true" sz="43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Potential to scale across different countries with localized legal AI.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183457" y="4810641"/>
            <a:ext cx="5769053" cy="2262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2"/>
              </a:lnSpc>
            </a:pPr>
            <a:r>
              <a:rPr lang="en-US" b="true" sz="43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Future partnerships with legal firms &amp; real estate agencies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944007" y="3063440"/>
            <a:ext cx="2492091" cy="107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91974" y="3145833"/>
            <a:ext cx="2492091" cy="107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9154774"/>
            <a:ext cx="936758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213A6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www.inrealty.com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398109"/>
            <a:chOff x="0" y="0"/>
            <a:chExt cx="4816593" cy="6316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31601"/>
            </a:xfrm>
            <a:custGeom>
              <a:avLst/>
              <a:gdLst/>
              <a:ahLst/>
              <a:cxnLst/>
              <a:rect r="r" b="b" t="t" l="l"/>
              <a:pathLst>
                <a:path h="63160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31601"/>
                  </a:lnTo>
                  <a:lnTo>
                    <a:pt x="0" y="631601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69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93549" y="644502"/>
            <a:ext cx="14300902" cy="9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b="true" sz="58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8944" y="2829194"/>
            <a:ext cx="16166606" cy="3856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6"/>
              </a:lnSpc>
            </a:pPr>
            <a:r>
              <a:rPr lang="en-US" sz="3462" b="true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Real Estate Challenges:</a:t>
            </a:r>
          </a:p>
          <a:p>
            <a:pPr algn="just">
              <a:lnSpc>
                <a:spcPts val="4386"/>
              </a:lnSpc>
            </a:pPr>
            <a:r>
              <a:rPr lang="en-US" sz="34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</a:t>
            </a:r>
            <a:r>
              <a:rPr lang="en-US" sz="34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Fraudulent Transactions: Fake listings, title  fraud, and misleading property details. </a:t>
            </a:r>
          </a:p>
          <a:p>
            <a:pPr algn="just">
              <a:lnSpc>
                <a:spcPts val="4386"/>
              </a:lnSpc>
            </a:pPr>
            <a:r>
              <a:rPr lang="en-US" sz="34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-Legal Complexities: Buyers/Sellers face contract disputes, tenants experience lease issues. </a:t>
            </a:r>
          </a:p>
          <a:p>
            <a:pPr algn="just">
              <a:lnSpc>
                <a:spcPts val="4386"/>
              </a:lnSpc>
            </a:pPr>
            <a:r>
              <a:rPr lang="en-US" sz="34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-Inefficiency: Delayed maintenance requests, lack of transparency in lease agreements. </a:t>
            </a:r>
          </a:p>
          <a:p>
            <a:pPr algn="just">
              <a:lnSpc>
                <a:spcPts val="4386"/>
              </a:lnSpc>
            </a:pPr>
            <a:r>
              <a:rPr lang="en-US" sz="34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Security Concerns: Payment frauds and unauthorized property transactions.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8944" y="7114560"/>
            <a:ext cx="15981282" cy="1590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9"/>
              </a:lnSpc>
            </a:pPr>
            <a:r>
              <a:rPr lang="en-US" sz="33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 </a:t>
            </a:r>
            <a:r>
              <a:rPr lang="en-US" sz="3362" b="true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Why Existing Solutions Fail: </a:t>
            </a:r>
          </a:p>
          <a:p>
            <a:pPr algn="just">
              <a:lnSpc>
                <a:spcPts val="4259"/>
              </a:lnSpc>
            </a:pPr>
            <a:r>
              <a:rPr lang="en-US" sz="33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- Lack of integrated legal support for property transactions. </a:t>
            </a:r>
          </a:p>
          <a:p>
            <a:pPr algn="just">
              <a:lnSpc>
                <a:spcPts val="4259"/>
              </a:lnSpc>
            </a:pPr>
            <a:r>
              <a:rPr lang="en-US" sz="33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Inefficient property management tools that don’t address legal aspects.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573306"/>
            <a:chOff x="0" y="0"/>
            <a:chExt cx="4816593" cy="67774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77743"/>
            </a:xfrm>
            <a:custGeom>
              <a:avLst/>
              <a:gdLst/>
              <a:ahLst/>
              <a:cxnLst/>
              <a:rect r="r" b="b" t="t" l="l"/>
              <a:pathLst>
                <a:path h="67774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77743"/>
                  </a:lnTo>
                  <a:lnTo>
                    <a:pt x="0" y="677743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715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93549" y="606402"/>
            <a:ext cx="14300902" cy="1360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08"/>
              </a:lnSpc>
            </a:pPr>
            <a:r>
              <a:rPr lang="en-US" b="true" sz="79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Our Solution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8944" y="2819669"/>
            <a:ext cx="16470356" cy="4333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5"/>
              </a:lnSpc>
            </a:pPr>
            <a:r>
              <a:rPr lang="en-US" sz="4527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AI-Powered Online Real Estate Marketplace for property discovery &amp; transactions. </a:t>
            </a:r>
          </a:p>
          <a:p>
            <a:pPr algn="l">
              <a:lnSpc>
                <a:spcPts val="5735"/>
              </a:lnSpc>
            </a:pPr>
            <a:r>
              <a:rPr lang="en-US" sz="4527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-Smart Property Management System to automate tenant applications, leases &amp; maintenance. </a:t>
            </a:r>
          </a:p>
          <a:p>
            <a:pPr algn="l">
              <a:lnSpc>
                <a:spcPts val="5735"/>
              </a:lnSpc>
            </a:pPr>
            <a:r>
              <a:rPr lang="en-US" sz="4527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-AI-Driven Legal Assistance to generate contracts, assess risks &amp; provide legal guidance.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573306"/>
            <a:chOff x="0" y="0"/>
            <a:chExt cx="4816593" cy="67774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77743"/>
            </a:xfrm>
            <a:custGeom>
              <a:avLst/>
              <a:gdLst/>
              <a:ahLst/>
              <a:cxnLst/>
              <a:rect r="r" b="b" t="t" l="l"/>
              <a:pathLst>
                <a:path h="67774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77743"/>
                  </a:lnTo>
                  <a:lnTo>
                    <a:pt x="0" y="677743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715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48139" y="2860794"/>
            <a:ext cx="13631901" cy="7296576"/>
          </a:xfrm>
          <a:custGeom>
            <a:avLst/>
            <a:gdLst/>
            <a:ahLst/>
            <a:cxnLst/>
            <a:rect r="r" b="b" t="t" l="l"/>
            <a:pathLst>
              <a:path h="7296576" w="13631901">
                <a:moveTo>
                  <a:pt x="0" y="0"/>
                </a:moveTo>
                <a:lnTo>
                  <a:pt x="13631901" y="0"/>
                </a:lnTo>
                <a:lnTo>
                  <a:pt x="13631901" y="7296576"/>
                </a:lnTo>
                <a:lnTo>
                  <a:pt x="0" y="7296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901" r="0" b="-390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93549" y="606402"/>
            <a:ext cx="14300902" cy="1360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08"/>
              </a:lnSpc>
            </a:pPr>
            <a:r>
              <a:rPr lang="en-US" b="true" sz="79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Visual Representation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956"/>
            <a:ext cx="18288000" cy="6752311"/>
            <a:chOff x="0" y="0"/>
            <a:chExt cx="2833290" cy="1046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1046110"/>
            </a:xfrm>
            <a:custGeom>
              <a:avLst/>
              <a:gdLst/>
              <a:ahLst/>
              <a:cxnLst/>
              <a:rect r="r" b="b" t="t" l="l"/>
              <a:pathLst>
                <a:path h="104611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1046110"/>
                  </a:lnTo>
                  <a:lnTo>
                    <a:pt x="0" y="1046110"/>
                  </a:lnTo>
                  <a:close/>
                </a:path>
              </a:pathLst>
            </a:custGeom>
            <a:blipFill>
              <a:blip r:embed="rId2"/>
              <a:stretch>
                <a:fillRect l="0" t="-40223" r="0" b="-4022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6735059"/>
            <a:chOff x="0" y="0"/>
            <a:chExt cx="4816593" cy="177384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73843"/>
            </a:xfrm>
            <a:custGeom>
              <a:avLst/>
              <a:gdLst/>
              <a:ahLst/>
              <a:cxnLst/>
              <a:rect r="r" b="b" t="t" l="l"/>
              <a:pathLst>
                <a:path h="177384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73843"/>
                  </a:lnTo>
                  <a:lnTo>
                    <a:pt x="0" y="1773843"/>
                  </a:lnTo>
                  <a:close/>
                </a:path>
              </a:pathLst>
            </a:custGeom>
            <a:solidFill>
              <a:srgbClr val="000000">
                <a:alpha val="52941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1811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51629" y="3742615"/>
            <a:ext cx="3590093" cy="4488234"/>
            <a:chOff x="0" y="0"/>
            <a:chExt cx="945539" cy="118208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539" cy="1182086"/>
            </a:xfrm>
            <a:custGeom>
              <a:avLst/>
              <a:gdLst/>
              <a:ahLst/>
              <a:cxnLst/>
              <a:rect r="r" b="b" t="t" l="l"/>
              <a:pathLst>
                <a:path h="1182086" w="945539">
                  <a:moveTo>
                    <a:pt x="0" y="0"/>
                  </a:moveTo>
                  <a:lnTo>
                    <a:pt x="945539" y="0"/>
                  </a:lnTo>
                  <a:lnTo>
                    <a:pt x="945539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45539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956402" y="3742615"/>
            <a:ext cx="3677935" cy="4488234"/>
            <a:chOff x="0" y="0"/>
            <a:chExt cx="968674" cy="118208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68674" cy="1182086"/>
            </a:xfrm>
            <a:custGeom>
              <a:avLst/>
              <a:gdLst/>
              <a:ahLst/>
              <a:cxnLst/>
              <a:rect r="r" b="b" t="t" l="l"/>
              <a:pathLst>
                <a:path h="1182086" w="968674">
                  <a:moveTo>
                    <a:pt x="0" y="0"/>
                  </a:moveTo>
                  <a:lnTo>
                    <a:pt x="968674" y="0"/>
                  </a:lnTo>
                  <a:lnTo>
                    <a:pt x="968674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68674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621155" y="3742615"/>
            <a:ext cx="3566928" cy="4488234"/>
            <a:chOff x="0" y="0"/>
            <a:chExt cx="939438" cy="118208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39438" cy="1182086"/>
            </a:xfrm>
            <a:custGeom>
              <a:avLst/>
              <a:gdLst/>
              <a:ahLst/>
              <a:cxnLst/>
              <a:rect r="r" b="b" t="t" l="l"/>
              <a:pathLst>
                <a:path h="1182086" w="939438">
                  <a:moveTo>
                    <a:pt x="0" y="0"/>
                  </a:moveTo>
                  <a:lnTo>
                    <a:pt x="939438" y="0"/>
                  </a:lnTo>
                  <a:lnTo>
                    <a:pt x="939438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939438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092998" y="2933956"/>
            <a:ext cx="1617318" cy="161731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986710" y="2933956"/>
            <a:ext cx="1617318" cy="1617318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335341" y="2931780"/>
            <a:ext cx="1617318" cy="1617318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3183457" y="1331506"/>
            <a:ext cx="11921085" cy="77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7"/>
              </a:lnSpc>
            </a:pPr>
            <a:r>
              <a:rPr lang="en-US" b="true" sz="489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Key Features - Real Estate Marketplace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96647" y="5169468"/>
            <a:ext cx="3300057" cy="1471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2"/>
              </a:lnSpc>
            </a:pPr>
            <a:r>
              <a:rPr lang="en-US" b="true" sz="28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AI-Driven Property Search &amp; Recommendations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093083" y="5086350"/>
            <a:ext cx="3300057" cy="1526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Secure Digital Transactions &amp; Verified Listings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749033" y="5169468"/>
            <a:ext cx="3300057" cy="1471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2"/>
              </a:lnSpc>
            </a:pPr>
            <a:r>
              <a:rPr lang="en-US" b="true" sz="28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Virtual Property Viewings &amp; Online Scheduling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655612" y="3148009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49324" y="3145833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897955" y="3220899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956"/>
            <a:ext cx="18288000" cy="6752311"/>
            <a:chOff x="0" y="0"/>
            <a:chExt cx="2833290" cy="1046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1046110"/>
            </a:xfrm>
            <a:custGeom>
              <a:avLst/>
              <a:gdLst/>
              <a:ahLst/>
              <a:cxnLst/>
              <a:rect r="r" b="b" t="t" l="l"/>
              <a:pathLst>
                <a:path h="104611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1046110"/>
                  </a:lnTo>
                  <a:lnTo>
                    <a:pt x="0" y="1046110"/>
                  </a:lnTo>
                  <a:close/>
                </a:path>
              </a:pathLst>
            </a:custGeom>
            <a:blipFill>
              <a:blip r:embed="rId2"/>
              <a:stretch>
                <a:fillRect l="0" t="-40223" r="0" b="-4022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6735059"/>
            <a:chOff x="0" y="0"/>
            <a:chExt cx="4816593" cy="177384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73843"/>
            </a:xfrm>
            <a:custGeom>
              <a:avLst/>
              <a:gdLst/>
              <a:ahLst/>
              <a:cxnLst/>
              <a:rect r="r" b="b" t="t" l="l"/>
              <a:pathLst>
                <a:path h="177384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73843"/>
                  </a:lnTo>
                  <a:lnTo>
                    <a:pt x="0" y="1773843"/>
                  </a:lnTo>
                  <a:close/>
                </a:path>
              </a:pathLst>
            </a:custGeom>
            <a:solidFill>
              <a:srgbClr val="000000">
                <a:alpha val="52941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1811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51629" y="3742615"/>
            <a:ext cx="3590093" cy="4488234"/>
            <a:chOff x="0" y="0"/>
            <a:chExt cx="945539" cy="118208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539" cy="1182086"/>
            </a:xfrm>
            <a:custGeom>
              <a:avLst/>
              <a:gdLst/>
              <a:ahLst/>
              <a:cxnLst/>
              <a:rect r="r" b="b" t="t" l="l"/>
              <a:pathLst>
                <a:path h="1182086" w="945539">
                  <a:moveTo>
                    <a:pt x="0" y="0"/>
                  </a:moveTo>
                  <a:lnTo>
                    <a:pt x="945539" y="0"/>
                  </a:lnTo>
                  <a:lnTo>
                    <a:pt x="945539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45539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956402" y="3742615"/>
            <a:ext cx="3677935" cy="4488234"/>
            <a:chOff x="0" y="0"/>
            <a:chExt cx="968674" cy="118208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68674" cy="1182086"/>
            </a:xfrm>
            <a:custGeom>
              <a:avLst/>
              <a:gdLst/>
              <a:ahLst/>
              <a:cxnLst/>
              <a:rect r="r" b="b" t="t" l="l"/>
              <a:pathLst>
                <a:path h="1182086" w="968674">
                  <a:moveTo>
                    <a:pt x="0" y="0"/>
                  </a:moveTo>
                  <a:lnTo>
                    <a:pt x="968674" y="0"/>
                  </a:lnTo>
                  <a:lnTo>
                    <a:pt x="968674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68674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621155" y="3742615"/>
            <a:ext cx="3566928" cy="4488234"/>
            <a:chOff x="0" y="0"/>
            <a:chExt cx="939438" cy="118208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39438" cy="1182086"/>
            </a:xfrm>
            <a:custGeom>
              <a:avLst/>
              <a:gdLst/>
              <a:ahLst/>
              <a:cxnLst/>
              <a:rect r="r" b="b" t="t" l="l"/>
              <a:pathLst>
                <a:path h="1182086" w="939438">
                  <a:moveTo>
                    <a:pt x="0" y="0"/>
                  </a:moveTo>
                  <a:lnTo>
                    <a:pt x="939438" y="0"/>
                  </a:lnTo>
                  <a:lnTo>
                    <a:pt x="939438" y="1182086"/>
                  </a:lnTo>
                  <a:lnTo>
                    <a:pt x="0" y="1182086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939438" cy="12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092998" y="2933956"/>
            <a:ext cx="1617318" cy="161731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986710" y="2933956"/>
            <a:ext cx="1617318" cy="1617318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335341" y="2931780"/>
            <a:ext cx="1617318" cy="1617318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3183457" y="1331506"/>
            <a:ext cx="14075843" cy="77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7"/>
              </a:lnSpc>
            </a:pPr>
            <a:r>
              <a:rPr lang="en-US" b="true" sz="489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Key Features - Property Management System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96647" y="5086350"/>
            <a:ext cx="3300057" cy="2462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2"/>
              </a:lnSpc>
            </a:pPr>
            <a:r>
              <a:rPr lang="en-US" b="true" sz="28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Automated Tenant Application &amp; Screening (Background &amp; credit checks)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093083" y="5086350"/>
            <a:ext cx="3300057" cy="2040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b="true" sz="29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Maintenance Request Tracking &amp; Automated Work Orders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749033" y="5169468"/>
            <a:ext cx="3300057" cy="1471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2"/>
              </a:lnSpc>
            </a:pPr>
            <a:r>
              <a:rPr lang="en-US" b="true" sz="281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AI-Powered Lease Agreement Generation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655612" y="3148009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49324" y="3145833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897955" y="3220899"/>
            <a:ext cx="2492091" cy="1074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76"/>
              </a:lnSpc>
            </a:pPr>
            <a:r>
              <a:rPr lang="en-US" b="true" sz="6340">
                <a:solidFill>
                  <a:srgbClr val="213A63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398109"/>
            <a:chOff x="0" y="0"/>
            <a:chExt cx="4816593" cy="6316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31601"/>
            </a:xfrm>
            <a:custGeom>
              <a:avLst/>
              <a:gdLst/>
              <a:ahLst/>
              <a:cxnLst/>
              <a:rect r="r" b="b" t="t" l="l"/>
              <a:pathLst>
                <a:path h="63160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31601"/>
                  </a:lnTo>
                  <a:lnTo>
                    <a:pt x="0" y="631601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69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93549" y="644502"/>
            <a:ext cx="14300902" cy="9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b="true" sz="58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Legal AI - The Game Changer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8944" y="3408331"/>
            <a:ext cx="16166606" cy="2987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6"/>
              </a:lnSpc>
            </a:pP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</a:t>
            </a:r>
            <a:r>
              <a:rPr lang="en-US" sz="3762" b="true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AI-Powered Contract Generator</a:t>
            </a: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: Auto-generates sale deeds, lease agreements. </a:t>
            </a:r>
          </a:p>
          <a:p>
            <a:pPr algn="l">
              <a:lnSpc>
                <a:spcPts val="4766"/>
              </a:lnSpc>
            </a:pP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</a:t>
            </a:r>
            <a:r>
              <a:rPr lang="en-US" sz="3762" b="true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AI Chatbot for Legal Queries</a:t>
            </a: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: Helps with tenant rights, property laws. </a:t>
            </a:r>
          </a:p>
          <a:p>
            <a:pPr algn="l">
              <a:lnSpc>
                <a:spcPts val="4766"/>
              </a:lnSpc>
            </a:pP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</a:t>
            </a:r>
            <a:r>
              <a:rPr lang="en-US" sz="3762" b="true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Contract Risk Assessment:</a:t>
            </a: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AI scans agreements for potential legal issues. </a:t>
            </a:r>
          </a:p>
          <a:p>
            <a:pPr algn="l">
              <a:lnSpc>
                <a:spcPts val="4766"/>
              </a:lnSpc>
            </a:pP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 </a:t>
            </a:r>
            <a:r>
              <a:rPr lang="en-US" b="true" sz="3762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Blockchain Integration</a:t>
            </a:r>
            <a:r>
              <a:rPr lang="en-US" sz="37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: Secure &amp; immutable property records.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398109"/>
            <a:chOff x="0" y="0"/>
            <a:chExt cx="4816593" cy="6316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31601"/>
            </a:xfrm>
            <a:custGeom>
              <a:avLst/>
              <a:gdLst/>
              <a:ahLst/>
              <a:cxnLst/>
              <a:rect r="r" b="b" t="t" l="l"/>
              <a:pathLst>
                <a:path h="63160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31601"/>
                  </a:lnTo>
                  <a:lnTo>
                    <a:pt x="0" y="631601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6697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687259" y="3340920"/>
          <a:ext cx="15214634" cy="5638800"/>
        </p:xfrm>
        <a:graphic>
          <a:graphicData uri="http://schemas.openxmlformats.org/drawingml/2006/table">
            <a:tbl>
              <a:tblPr/>
              <a:tblGrid>
                <a:gridCol w="4382576"/>
                <a:gridCol w="4196787"/>
                <a:gridCol w="6635270"/>
              </a:tblGrid>
              <a:tr h="11699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41"/>
                        </a:lnSpc>
                        <a:defRPr/>
                      </a:pPr>
                      <a:r>
                        <a:rPr lang="en-US" sz="2886" b="true">
                          <a:solidFill>
                            <a:srgbClr val="000000"/>
                          </a:solidFill>
                          <a:latin typeface="Martel Sans Bold"/>
                          <a:ea typeface="Martel Sans Bold"/>
                          <a:cs typeface="Martel Sans Bold"/>
                          <a:sym typeface="Martel Sans Bold"/>
                        </a:rPr>
                        <a:t>Feature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Existing Platforms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01"/>
                        </a:lnSpc>
                        <a:defRPr/>
                      </a:pPr>
                      <a:r>
                        <a:rPr lang="en-US" sz="2786" b="true">
                          <a:solidFill>
                            <a:srgbClr val="000000"/>
                          </a:solidFill>
                          <a:latin typeface="Martel Sans Bold"/>
                          <a:ea typeface="Martel Sans Bold"/>
                          <a:cs typeface="Martel Sans Bold"/>
                          <a:sym typeface="Martel Sans Bold"/>
                        </a:rPr>
                        <a:t>Our AI-Powered Solution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5354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Property Search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Manual, limited filters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21"/>
                        </a:lnSpc>
                        <a:defRPr/>
                      </a:pPr>
                      <a:r>
                        <a:rPr lang="en-US" sz="25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AI-driven personalized recommendations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76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Legal Support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Requires external legal aid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AI contract generator &amp; legal chatbot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76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Property Management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Basic tools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41"/>
                        </a:lnSpc>
                        <a:defRPr/>
                      </a:pPr>
                      <a:r>
                        <a:rPr lang="en-US" sz="2386">
                          <a:solidFill>
                            <a:srgbClr val="000000"/>
                          </a:solidFill>
                          <a:latin typeface="Martel Sans"/>
                          <a:ea typeface="Martel Sans"/>
                          <a:cs typeface="Martel Sans"/>
                          <a:sym typeface="Martel Sans"/>
                        </a:rPr>
                        <a:t>Automated tenant applications &amp; maintenance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993549" y="644502"/>
            <a:ext cx="14300902" cy="9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b="true" sz="5834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Competitive Advantage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132097"/>
            <a:ext cx="18288000" cy="762117"/>
            <a:chOff x="0" y="0"/>
            <a:chExt cx="4816593" cy="2007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00722"/>
            </a:xfrm>
            <a:custGeom>
              <a:avLst/>
              <a:gdLst/>
              <a:ahLst/>
              <a:cxnLst/>
              <a:rect r="r" b="b" t="t" l="l"/>
              <a:pathLst>
                <a:path h="20072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00722"/>
                  </a:lnTo>
                  <a:lnTo>
                    <a:pt x="0" y="200722"/>
                  </a:lnTo>
                  <a:close/>
                </a:path>
              </a:pathLst>
            </a:custGeom>
            <a:solidFill>
              <a:srgbClr val="213A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2388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0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1255" y="1389605"/>
            <a:ext cx="4385491" cy="3583433"/>
          </a:xfrm>
          <a:custGeom>
            <a:avLst/>
            <a:gdLst/>
            <a:ahLst/>
            <a:cxnLst/>
            <a:rect r="r" b="b" t="t" l="l"/>
            <a:pathLst>
              <a:path h="3583433" w="4385491">
                <a:moveTo>
                  <a:pt x="0" y="0"/>
                </a:moveTo>
                <a:lnTo>
                  <a:pt x="4385490" y="0"/>
                </a:lnTo>
                <a:lnTo>
                  <a:pt x="4385490" y="3583433"/>
                </a:lnTo>
                <a:lnTo>
                  <a:pt x="0" y="3583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231" t="-31261" r="-13896" b="-2921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94768" y="6324964"/>
            <a:ext cx="8138006" cy="61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9"/>
              </a:lnSpc>
            </a:pPr>
            <a:r>
              <a:rPr lang="en-US" sz="3962">
                <a:solidFill>
                  <a:srgbClr val="272D45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An online real estate marketplace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60210" y="8315988"/>
            <a:ext cx="9367581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186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www.inrealty.com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35227" y="5095875"/>
            <a:ext cx="13417546" cy="107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b="true" sz="6777">
                <a:solidFill>
                  <a:srgbClr val="272D45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INREALTY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DAGiVhL_-Hk</dc:identifier>
  <dcterms:modified xsi:type="dcterms:W3CDTF">2011-08-01T06:04:30Z</dcterms:modified>
  <cp:revision>1</cp:revision>
  <dc:title>Wintech</dc:title>
</cp:coreProperties>
</file>

<file path=docProps/thumbnail.jpeg>
</file>